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279" r:id="rId6"/>
    <p:sldId id="263" r:id="rId7"/>
    <p:sldId id="262" r:id="rId8"/>
    <p:sldId id="261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AD71F-3C09-475A-9FCA-A0E5AC7EA64A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F1C-ECBB-4F09-A521-96D447330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238F0-5661-429C-8CA9-983DD74BC53B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A6A7F-49D1-42E0-A817-3D74421C6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51AED-901A-402E-B684-B3C9D66A5BFB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52B23-496E-439F-ABAC-7444E7B09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26DC7-C4C0-4281-9E4D-BF120B2D9BAE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B6F6B-33B0-43FE-8A40-9F0590B6B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2F502-0BA7-4F87-9D54-7F17A0E368ED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AAC88-D914-4881-B3DC-B5E9B8515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7A2E4-EB3C-48A5-B6D7-08DA3918849C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B5F96-D6C2-48DD-9973-A688232D9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E0DDB-F63D-4C89-804D-CB257099BFC8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98020-63ED-4F12-914A-C19BE5DFD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BA72B-A13C-4D49-8FD1-25F2E4355F21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68777-C2BF-4081-9CB1-EC26E4173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1F1D6-1293-439B-8AB2-E8729DFF8763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3C175-A628-42BB-9E44-D828AE4E7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CB2EC-3FA4-4F2A-BA44-91174EAC1B21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ECAAD-DCE4-4A94-AA7B-48BAFBECE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CE5C4-613D-4BF2-8CBE-2C4127516872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5093D-27EE-4AEC-B54E-41C6BB3A23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5D5FB3-55BE-4540-AAA5-72A9D72DD0AF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D215CE-43CD-4973-93BC-6389E8FC5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Группа 6"/>
          <p:cNvGrpSpPr>
            <a:grpSpLocks/>
          </p:cNvGrpSpPr>
          <p:nvPr/>
        </p:nvGrpSpPr>
        <p:grpSpPr bwMode="auto">
          <a:xfrm>
            <a:off x="0" y="333375"/>
            <a:ext cx="7778750" cy="5321300"/>
            <a:chOff x="807458" y="-151661"/>
            <a:chExt cx="8388991" cy="604029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07458" y="-151661"/>
              <a:ext cx="8388991" cy="513507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5400" b="1" dirty="0">
                  <a:solidFill>
                    <a:srgbClr val="FF0000"/>
                  </a:solidFill>
                  <a:latin typeface="Monotype Corsiva" pitchFamily="66" charset="0"/>
                </a:rPr>
                <a:t>Урок</a:t>
              </a:r>
              <a:r>
                <a:rPr lang="ru-RU" sz="5400" b="1" dirty="0">
                  <a:solidFill>
                    <a:srgbClr val="FF0000"/>
                  </a:solidFill>
                  <a:latin typeface="Monotype Corsiva" pitchFamily="66" charset="0"/>
                </a:rPr>
                <a:t>- </a:t>
              </a:r>
              <a:r>
                <a:rPr lang="ru-RU" sz="5400" b="1" dirty="0" err="1">
                  <a:solidFill>
                    <a:srgbClr val="FF0000"/>
                  </a:solidFill>
                  <a:latin typeface="Monotype Corsiva" pitchFamily="66" charset="0"/>
                </a:rPr>
                <a:t>захист</a:t>
              </a:r>
              <a:r>
                <a:rPr lang="ru-RU" sz="5400" b="1" dirty="0">
                  <a:solidFill>
                    <a:srgbClr val="FF0000"/>
                  </a:solidFill>
                  <a:latin typeface="Monotype Corsiva" pitchFamily="66" charset="0"/>
                </a:rPr>
                <a:t> </a:t>
              </a:r>
              <a:r>
                <a:rPr lang="uk-UA" sz="5400" b="1" dirty="0">
                  <a:solidFill>
                    <a:srgbClr val="FF0000"/>
                  </a:solidFill>
                  <a:latin typeface="Monotype Corsiva" pitchFamily="66" charset="0"/>
                </a:rPr>
                <a:t>проектної роботи з геометрії                     учнями 8 класу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5400" b="1" dirty="0" err="1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“Шахта</a:t>
              </a:r>
              <a:r>
                <a:rPr lang="uk-UA" sz="5400" b="1" dirty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  </a:t>
              </a:r>
              <a:r>
                <a:rPr lang="uk-UA" sz="6000" b="1" dirty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та  геометрія,  що між  ними  спільного?”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361" y="5084941"/>
              <a:ext cx="5084756" cy="80369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Вчитель </a:t>
              </a:r>
              <a:r>
                <a:rPr lang="uk-UA" sz="2000" b="1" dirty="0" err="1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Калашник</a:t>
              </a:r>
              <a:r>
                <a:rPr lang="uk-UA" sz="20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 Наталія Іванівна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2016-2017 навчальний рік</a:t>
              </a:r>
              <a:endParaRPr lang="ru-RU" sz="2000" b="1" dirty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Содержимое 3" descr="htmlconvd-6vEX1I_html_794a1e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600200"/>
            <a:ext cx="8058150" cy="4411663"/>
          </a:xfrm>
        </p:spPr>
      </p:pic>
      <p:cxnSp>
        <p:nvCxnSpPr>
          <p:cNvPr id="10" name="Прямая соединительная линия 9"/>
          <p:cNvCxnSpPr/>
          <p:nvPr/>
        </p:nvCxnSpPr>
        <p:spPr>
          <a:xfrm flipH="1">
            <a:off x="4724400" y="2590800"/>
            <a:ext cx="914400" cy="2819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876800" y="4953000"/>
            <a:ext cx="76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2" name="TextBox 13"/>
          <p:cNvSpPr txBox="1">
            <a:spLocks noChangeArrowheads="1"/>
          </p:cNvSpPr>
          <p:nvPr/>
        </p:nvSpPr>
        <p:spPr bwMode="auto">
          <a:xfrm>
            <a:off x="5638800" y="4876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F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533" name="TextBox 14"/>
          <p:cNvSpPr txBox="1">
            <a:spLocks noChangeArrowheads="1"/>
          </p:cNvSpPr>
          <p:nvPr/>
        </p:nvSpPr>
        <p:spPr bwMode="auto">
          <a:xfrm>
            <a:off x="4495800" y="4572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P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534" name="TextBox 15"/>
          <p:cNvSpPr txBox="1">
            <a:spLocks noChangeArrowheads="1"/>
          </p:cNvSpPr>
          <p:nvPr/>
        </p:nvSpPr>
        <p:spPr bwMode="auto">
          <a:xfrm>
            <a:off x="5638800" y="2133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L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343400" y="1828800"/>
            <a:ext cx="1295400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6" name="TextBox 18"/>
          <p:cNvSpPr txBox="1">
            <a:spLocks noChangeArrowheads="1"/>
          </p:cNvSpPr>
          <p:nvPr/>
        </p:nvSpPr>
        <p:spPr bwMode="auto">
          <a:xfrm>
            <a:off x="4724400" y="1752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N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800600" y="3200400"/>
            <a:ext cx="2286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257800" y="3581400"/>
            <a:ext cx="15240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9" name="TextBox 32"/>
          <p:cNvSpPr txBox="1">
            <a:spLocks noChangeArrowheads="1"/>
          </p:cNvSpPr>
          <p:nvPr/>
        </p:nvSpPr>
        <p:spPr bwMode="auto">
          <a:xfrm>
            <a:off x="4038600" y="17526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solidFill>
                  <a:srgbClr val="FF0000"/>
                </a:solidFill>
                <a:latin typeface="Calibri" pitchFamily="34" charset="0"/>
              </a:rPr>
              <a:t>К</a:t>
            </a:r>
            <a:endParaRPr lang="ru-RU" sz="2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540" name="TextBox 37"/>
          <p:cNvSpPr txBox="1">
            <a:spLocks noChangeArrowheads="1"/>
          </p:cNvSpPr>
          <p:nvPr/>
        </p:nvSpPr>
        <p:spPr bwMode="auto">
          <a:xfrm>
            <a:off x="4648200" y="5334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4876800" y="2209800"/>
            <a:ext cx="76200" cy="3124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Заголовок 55"/>
          <p:cNvSpPr>
            <a:spLocks noGrp="1"/>
          </p:cNvSpPr>
          <p:nvPr>
            <p:ph type="title"/>
          </p:nvPr>
        </p:nvSpPr>
        <p:spPr>
          <a:xfrm>
            <a:off x="0" y="1066800"/>
            <a:ext cx="7235825" cy="762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700" b="1" dirty="0" smtClean="0"/>
              <a:t>№4 (1 б.) Відповідь: У прямокутного трикутника з кутом 30</a:t>
            </a:r>
            <a:r>
              <a:rPr lang="uk-UA" sz="2700" b="1" dirty="0" smtClean="0">
                <a:sym typeface="Symbol"/>
              </a:rPr>
              <a:t></a:t>
            </a:r>
            <a:r>
              <a:rPr lang="uk-UA" sz="2700" b="1" dirty="0" smtClean="0"/>
              <a:t> катет, протилежний цьому куту, дорівнює половині гіпотенузи. Тому PF = 16 : 2 = 8 км.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Дата 2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11/25/2016</a:t>
            </a:r>
            <a:endParaRPr lang="en-US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D44DB-D33C-47B7-BA94-C2A1043D3C85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Содержимое 3" descr="htmlconvd-6vEX1I_html_794a1e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600200"/>
            <a:ext cx="8058150" cy="4411663"/>
          </a:xfrm>
        </p:spPr>
      </p:pic>
      <p:cxnSp>
        <p:nvCxnSpPr>
          <p:cNvPr id="10" name="Прямая соединительная линия 9"/>
          <p:cNvCxnSpPr/>
          <p:nvPr/>
        </p:nvCxnSpPr>
        <p:spPr>
          <a:xfrm flipH="1">
            <a:off x="4724400" y="2590800"/>
            <a:ext cx="914400" cy="2819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876800" y="4953000"/>
            <a:ext cx="76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6" name="TextBox 13"/>
          <p:cNvSpPr txBox="1">
            <a:spLocks noChangeArrowheads="1"/>
          </p:cNvSpPr>
          <p:nvPr/>
        </p:nvSpPr>
        <p:spPr bwMode="auto">
          <a:xfrm>
            <a:off x="5638800" y="4876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F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557" name="TextBox 14"/>
          <p:cNvSpPr txBox="1">
            <a:spLocks noChangeArrowheads="1"/>
          </p:cNvSpPr>
          <p:nvPr/>
        </p:nvSpPr>
        <p:spPr bwMode="auto">
          <a:xfrm>
            <a:off x="4495800" y="4572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P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558" name="TextBox 15"/>
          <p:cNvSpPr txBox="1">
            <a:spLocks noChangeArrowheads="1"/>
          </p:cNvSpPr>
          <p:nvPr/>
        </p:nvSpPr>
        <p:spPr bwMode="auto">
          <a:xfrm>
            <a:off x="5638800" y="2133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L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343400" y="1828800"/>
            <a:ext cx="1295400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0" name="TextBox 18"/>
          <p:cNvSpPr txBox="1">
            <a:spLocks noChangeArrowheads="1"/>
          </p:cNvSpPr>
          <p:nvPr/>
        </p:nvSpPr>
        <p:spPr bwMode="auto">
          <a:xfrm>
            <a:off x="4724400" y="1752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N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800600" y="3200400"/>
            <a:ext cx="2286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257800" y="3581400"/>
            <a:ext cx="15240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3" name="TextBox 26"/>
          <p:cNvSpPr txBox="1">
            <a:spLocks noChangeArrowheads="1"/>
          </p:cNvSpPr>
          <p:nvPr/>
        </p:nvSpPr>
        <p:spPr bwMode="auto">
          <a:xfrm>
            <a:off x="838200" y="4648200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PL –</a:t>
            </a:r>
            <a:r>
              <a:rPr lang="uk-UA" b="1">
                <a:latin typeface="Calibri" pitchFamily="34" charset="0"/>
              </a:rPr>
              <a:t> вентиляційний ствіл</a:t>
            </a:r>
            <a:endParaRPr lang="ru-RU" b="1">
              <a:latin typeface="Calibri" pitchFamily="34" charset="0"/>
            </a:endParaRPr>
          </a:p>
        </p:txBody>
      </p:sp>
      <p:sp>
        <p:nvSpPr>
          <p:cNvPr id="23564" name="TextBox 32"/>
          <p:cNvSpPr txBox="1">
            <a:spLocks noChangeArrowheads="1"/>
          </p:cNvSpPr>
          <p:nvPr/>
        </p:nvSpPr>
        <p:spPr bwMode="auto">
          <a:xfrm>
            <a:off x="4038600" y="17526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solidFill>
                  <a:srgbClr val="FF0000"/>
                </a:solidFill>
                <a:latin typeface="Calibri" pitchFamily="34" charset="0"/>
              </a:rPr>
              <a:t>К</a:t>
            </a:r>
            <a:endParaRPr lang="ru-RU" sz="2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565" name="TextBox 37"/>
          <p:cNvSpPr txBox="1">
            <a:spLocks noChangeArrowheads="1"/>
          </p:cNvSpPr>
          <p:nvPr/>
        </p:nvSpPr>
        <p:spPr bwMode="auto">
          <a:xfrm>
            <a:off x="4648200" y="5334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4876800" y="2209800"/>
            <a:ext cx="76200" cy="3124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Заголовок 55"/>
          <p:cNvSpPr>
            <a:spLocks noGrp="1"/>
          </p:cNvSpPr>
          <p:nvPr>
            <p:ph type="title"/>
          </p:nvPr>
        </p:nvSpPr>
        <p:spPr>
          <a:xfrm>
            <a:off x="395288" y="620713"/>
            <a:ext cx="6778625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 smtClean="0"/>
              <a:t>Задача 5 (2 б.)</a:t>
            </a:r>
            <a:br>
              <a:rPr lang="ru-RU" sz="2700" b="1" dirty="0" smtClean="0"/>
            </a:br>
            <a:r>
              <a:rPr lang="uk-UA" sz="2700" b="1" dirty="0" smtClean="0"/>
              <a:t>Кут </a:t>
            </a:r>
            <a:r>
              <a:rPr lang="en-US" sz="2700" b="1" dirty="0" smtClean="0"/>
              <a:t>PNL</a:t>
            </a:r>
            <a:r>
              <a:rPr lang="uk-UA" sz="2700" b="1" dirty="0" smtClean="0"/>
              <a:t>, що утворився між шахтною </a:t>
            </a:r>
            <a:r>
              <a:rPr lang="uk-UA" sz="2700" b="1" dirty="0" err="1" smtClean="0"/>
              <a:t>скважиною</a:t>
            </a:r>
            <a:r>
              <a:rPr lang="uk-UA" sz="2700" b="1" dirty="0" smtClean="0"/>
              <a:t> та </a:t>
            </a:r>
            <a:r>
              <a:rPr lang="uk-UA" sz="2700" b="1" dirty="0" err="1" smtClean="0"/>
              <a:t>поверхньою</a:t>
            </a:r>
            <a:r>
              <a:rPr lang="uk-UA" sz="2700" b="1" dirty="0" smtClean="0"/>
              <a:t> </a:t>
            </a:r>
            <a:r>
              <a:rPr lang="uk-UA" sz="2700" b="1" dirty="0" err="1" smtClean="0"/>
              <a:t>грунта</a:t>
            </a:r>
            <a:r>
              <a:rPr lang="uk-UA" sz="2700" b="1" dirty="0" smtClean="0"/>
              <a:t>, дорівнює 72°. Знайдіть кут </a:t>
            </a:r>
            <a:r>
              <a:rPr lang="en-US" sz="2700" b="1" dirty="0" smtClean="0"/>
              <a:t>PLF</a:t>
            </a:r>
            <a:r>
              <a:rPr lang="uk-UA" sz="2700" b="1" dirty="0" smtClean="0"/>
              <a:t> між меншою </a:t>
            </a:r>
            <a:r>
              <a:rPr lang="uk-UA" sz="2700" b="1" dirty="0" err="1" smtClean="0"/>
              <a:t>скважиною</a:t>
            </a:r>
            <a:r>
              <a:rPr lang="uk-UA" sz="2700" b="1" dirty="0" smtClean="0"/>
              <a:t> та вентиляційним стволом, якщо </a:t>
            </a:r>
            <a:r>
              <a:rPr lang="en-US" sz="2700" b="1" dirty="0" smtClean="0"/>
              <a:t>PF </a:t>
            </a:r>
            <a:r>
              <a:rPr lang="uk-UA" sz="2700" b="1" dirty="0" smtClean="0"/>
              <a:t>відстань між </a:t>
            </a:r>
            <a:r>
              <a:rPr lang="uk-UA" sz="2700" b="1" dirty="0" err="1" smtClean="0"/>
              <a:t>скважинами</a:t>
            </a:r>
            <a:r>
              <a:rPr lang="uk-UA" sz="27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Дата 2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11/25/2016</a:t>
            </a:r>
            <a:endParaRPr lang="en-US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44FE2-2120-4792-8DD5-1AFCBFD743C4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Содержимое 3" descr="htmlconvd-6vEX1I_html_794a1e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600200"/>
            <a:ext cx="8058150" cy="4411663"/>
          </a:xfrm>
        </p:spPr>
      </p:pic>
      <p:cxnSp>
        <p:nvCxnSpPr>
          <p:cNvPr id="10" name="Прямая соединительная линия 9"/>
          <p:cNvCxnSpPr/>
          <p:nvPr/>
        </p:nvCxnSpPr>
        <p:spPr>
          <a:xfrm flipH="1">
            <a:off x="4724400" y="2590800"/>
            <a:ext cx="914400" cy="2819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876800" y="4953000"/>
            <a:ext cx="76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0" name="TextBox 13"/>
          <p:cNvSpPr txBox="1">
            <a:spLocks noChangeArrowheads="1"/>
          </p:cNvSpPr>
          <p:nvPr/>
        </p:nvSpPr>
        <p:spPr bwMode="auto">
          <a:xfrm>
            <a:off x="5638800" y="4876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F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581" name="TextBox 14"/>
          <p:cNvSpPr txBox="1">
            <a:spLocks noChangeArrowheads="1"/>
          </p:cNvSpPr>
          <p:nvPr/>
        </p:nvSpPr>
        <p:spPr bwMode="auto">
          <a:xfrm>
            <a:off x="4495800" y="4572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P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582" name="TextBox 15"/>
          <p:cNvSpPr txBox="1">
            <a:spLocks noChangeArrowheads="1"/>
          </p:cNvSpPr>
          <p:nvPr/>
        </p:nvSpPr>
        <p:spPr bwMode="auto">
          <a:xfrm>
            <a:off x="5638800" y="2133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L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343400" y="1828800"/>
            <a:ext cx="1295400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4" name="TextBox 18"/>
          <p:cNvSpPr txBox="1">
            <a:spLocks noChangeArrowheads="1"/>
          </p:cNvSpPr>
          <p:nvPr/>
        </p:nvSpPr>
        <p:spPr bwMode="auto">
          <a:xfrm>
            <a:off x="4724400" y="1752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N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800600" y="3200400"/>
            <a:ext cx="2286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257800" y="3581400"/>
            <a:ext cx="15240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7" name="TextBox 26"/>
          <p:cNvSpPr txBox="1">
            <a:spLocks noChangeArrowheads="1"/>
          </p:cNvSpPr>
          <p:nvPr/>
        </p:nvSpPr>
        <p:spPr bwMode="auto">
          <a:xfrm>
            <a:off x="838200" y="4648200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PL –</a:t>
            </a:r>
            <a:r>
              <a:rPr lang="uk-UA" b="1">
                <a:latin typeface="Calibri" pitchFamily="34" charset="0"/>
              </a:rPr>
              <a:t> вентиляційний ствіл</a:t>
            </a:r>
            <a:endParaRPr lang="ru-RU" b="1">
              <a:latin typeface="Calibri" pitchFamily="34" charset="0"/>
            </a:endParaRPr>
          </a:p>
        </p:txBody>
      </p:sp>
      <p:sp>
        <p:nvSpPr>
          <p:cNvPr id="24588" name="TextBox 32"/>
          <p:cNvSpPr txBox="1">
            <a:spLocks noChangeArrowheads="1"/>
          </p:cNvSpPr>
          <p:nvPr/>
        </p:nvSpPr>
        <p:spPr bwMode="auto">
          <a:xfrm>
            <a:off x="4038600" y="17526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solidFill>
                  <a:srgbClr val="FF0000"/>
                </a:solidFill>
                <a:latin typeface="Calibri" pitchFamily="34" charset="0"/>
              </a:rPr>
              <a:t>К</a:t>
            </a:r>
            <a:endParaRPr lang="ru-RU" sz="2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589" name="TextBox 37"/>
          <p:cNvSpPr txBox="1">
            <a:spLocks noChangeArrowheads="1"/>
          </p:cNvSpPr>
          <p:nvPr/>
        </p:nvSpPr>
        <p:spPr bwMode="auto">
          <a:xfrm>
            <a:off x="4648200" y="5334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4876800" y="2209800"/>
            <a:ext cx="76200" cy="3124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Заголовок 55"/>
          <p:cNvSpPr>
            <a:spLocks noGrp="1"/>
          </p:cNvSpPr>
          <p:nvPr>
            <p:ph type="title"/>
          </p:nvPr>
        </p:nvSpPr>
        <p:spPr>
          <a:xfrm>
            <a:off x="179388" y="908050"/>
            <a:ext cx="7235825" cy="140017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700" b="1" dirty="0" smtClean="0"/>
              <a:t>Задача 5 (2 б.)</a:t>
            </a:r>
            <a:r>
              <a:rPr lang="uk-UA" sz="2400" b="1" dirty="0" smtClean="0"/>
              <a:t> Відповідь:  У рівнобедреного трикутника кути при основі рівні, тому, щоб знайти кут при вершині, потрібно застосувати теорему про суму кутів трикутника. Маємо 180</a:t>
            </a:r>
            <a:r>
              <a:rPr lang="uk-UA" sz="2400" b="1" dirty="0" smtClean="0">
                <a:sym typeface="Symbol"/>
              </a:rPr>
              <a:t></a:t>
            </a:r>
            <a:r>
              <a:rPr lang="uk-UA" sz="2400" b="1" dirty="0" smtClean="0"/>
              <a:t> - 72</a:t>
            </a:r>
            <a:r>
              <a:rPr lang="uk-UA" sz="2400" b="1" dirty="0" smtClean="0">
                <a:sym typeface="Symbol"/>
              </a:rPr>
              <a:t></a:t>
            </a:r>
            <a:r>
              <a:rPr lang="uk-UA" sz="2400" b="1" dirty="0" smtClean="0"/>
              <a:t> - 72</a:t>
            </a:r>
            <a:r>
              <a:rPr lang="uk-UA" sz="2400" b="1" dirty="0" smtClean="0">
                <a:sym typeface="Symbol"/>
              </a:rPr>
              <a:t></a:t>
            </a:r>
            <a:r>
              <a:rPr lang="uk-UA" sz="2400" b="1" dirty="0" smtClean="0"/>
              <a:t> =  36</a:t>
            </a:r>
            <a:r>
              <a:rPr lang="uk-UA" sz="2400" b="1" dirty="0" smtClean="0">
                <a:sym typeface="Symbol"/>
              </a:rPr>
              <a:t></a:t>
            </a:r>
            <a:r>
              <a:rPr lang="uk-UA" sz="2400" b="1" dirty="0" smtClean="0"/>
              <a:t>. Кут </a:t>
            </a:r>
            <a:r>
              <a:rPr lang="en-US" sz="2400" b="1" dirty="0" smtClean="0"/>
              <a:t>LPF</a:t>
            </a:r>
            <a:r>
              <a:rPr lang="uk-UA" sz="2400" b="1" dirty="0" smtClean="0"/>
              <a:t> =</a:t>
            </a:r>
            <a:r>
              <a:rPr lang="en-US" sz="2400" b="1" dirty="0" smtClean="0"/>
              <a:t> 90 -</a:t>
            </a:r>
            <a:r>
              <a:rPr lang="uk-UA" sz="2400" b="1" dirty="0" smtClean="0"/>
              <a:t>36</a:t>
            </a:r>
            <a:r>
              <a:rPr lang="uk-UA" sz="2400" b="1" dirty="0" smtClean="0">
                <a:sym typeface="Symbol"/>
              </a:rPr>
              <a:t></a:t>
            </a:r>
            <a:r>
              <a:rPr lang="en-US" sz="2400" b="1" dirty="0" smtClean="0">
                <a:sym typeface="Symbol"/>
              </a:rPr>
              <a:t>=54</a:t>
            </a:r>
            <a:r>
              <a:rPr lang="uk-UA" sz="2400" b="1" dirty="0" smtClean="0"/>
              <a:t>.</a:t>
            </a:r>
            <a:r>
              <a:rPr lang="uk-UA" sz="2000" dirty="0" smtClean="0">
                <a:sym typeface="Symbol"/>
              </a:rPr>
              <a:t> </a:t>
            </a:r>
            <a:r>
              <a:rPr lang="uk-UA" sz="2200" b="1" dirty="0" smtClean="0">
                <a:sym typeface="Symbol"/>
              </a:rPr>
              <a:t></a:t>
            </a:r>
            <a:r>
              <a:rPr lang="uk-UA" sz="2200" b="1" dirty="0" smtClean="0"/>
              <a:t> </a:t>
            </a:r>
            <a:r>
              <a:rPr lang="en-US" sz="2200" b="1" dirty="0" smtClean="0"/>
              <a:t>PLF=36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uk-UA" sz="27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Дата 2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11/25/2016</a:t>
            </a:r>
            <a:endParaRPr lang="en-US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2EB31-18F6-478B-8C96-5784D01E15D3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Содержимое 3" descr="htmlconvd-6vEX1I_html_794a1e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557338"/>
            <a:ext cx="6773862" cy="4411662"/>
          </a:xfrm>
        </p:spPr>
      </p:pic>
      <p:cxnSp>
        <p:nvCxnSpPr>
          <p:cNvPr id="10" name="Прямая соединительная линия 9"/>
          <p:cNvCxnSpPr/>
          <p:nvPr/>
        </p:nvCxnSpPr>
        <p:spPr>
          <a:xfrm flipH="1">
            <a:off x="3995738" y="2565400"/>
            <a:ext cx="842962" cy="28797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140200" y="4941888"/>
            <a:ext cx="6477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4" name="TextBox 13"/>
          <p:cNvSpPr txBox="1">
            <a:spLocks noChangeArrowheads="1"/>
          </p:cNvSpPr>
          <p:nvPr/>
        </p:nvSpPr>
        <p:spPr bwMode="auto">
          <a:xfrm>
            <a:off x="4787900" y="4868863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F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5605" name="TextBox 14"/>
          <p:cNvSpPr txBox="1">
            <a:spLocks noChangeArrowheads="1"/>
          </p:cNvSpPr>
          <p:nvPr/>
        </p:nvSpPr>
        <p:spPr bwMode="auto">
          <a:xfrm>
            <a:off x="3635375" y="486886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P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5606" name="TextBox 15"/>
          <p:cNvSpPr txBox="1">
            <a:spLocks noChangeArrowheads="1"/>
          </p:cNvSpPr>
          <p:nvPr/>
        </p:nvSpPr>
        <p:spPr bwMode="auto">
          <a:xfrm>
            <a:off x="4859338" y="23495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L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779838" y="1773238"/>
            <a:ext cx="1079500" cy="8286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8" name="TextBox 18"/>
          <p:cNvSpPr txBox="1">
            <a:spLocks noChangeArrowheads="1"/>
          </p:cNvSpPr>
          <p:nvPr/>
        </p:nvSpPr>
        <p:spPr bwMode="auto">
          <a:xfrm>
            <a:off x="4067175" y="1628775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N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067175" y="3213100"/>
            <a:ext cx="2286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356100" y="3644900"/>
            <a:ext cx="15240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1" name="TextBox 26"/>
          <p:cNvSpPr txBox="1">
            <a:spLocks noChangeArrowheads="1"/>
          </p:cNvSpPr>
          <p:nvPr/>
        </p:nvSpPr>
        <p:spPr bwMode="auto">
          <a:xfrm>
            <a:off x="838200" y="4648200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PL –</a:t>
            </a:r>
            <a:r>
              <a:rPr lang="uk-UA" b="1">
                <a:latin typeface="Calibri" pitchFamily="34" charset="0"/>
              </a:rPr>
              <a:t> вентиляційний ствіл</a:t>
            </a:r>
            <a:endParaRPr lang="ru-RU" b="1">
              <a:latin typeface="Calibri" pitchFamily="34" charset="0"/>
            </a:endParaRPr>
          </a:p>
        </p:txBody>
      </p:sp>
      <p:sp>
        <p:nvSpPr>
          <p:cNvPr id="25612" name="TextBox 32"/>
          <p:cNvSpPr txBox="1">
            <a:spLocks noChangeArrowheads="1"/>
          </p:cNvSpPr>
          <p:nvPr/>
        </p:nvSpPr>
        <p:spPr bwMode="auto">
          <a:xfrm>
            <a:off x="3419475" y="1557338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solidFill>
                  <a:srgbClr val="FF0000"/>
                </a:solidFill>
                <a:latin typeface="Calibri" pitchFamily="34" charset="0"/>
              </a:rPr>
              <a:t>К</a:t>
            </a:r>
            <a:endParaRPr lang="ru-RU" sz="2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5613" name="TextBox 37"/>
          <p:cNvSpPr txBox="1">
            <a:spLocks noChangeArrowheads="1"/>
          </p:cNvSpPr>
          <p:nvPr/>
        </p:nvSpPr>
        <p:spPr bwMode="auto">
          <a:xfrm>
            <a:off x="3924300" y="5300663"/>
            <a:ext cx="284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4140200" y="2060575"/>
            <a:ext cx="71438" cy="33401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Заголовок 5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271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700" b="1" dirty="0" smtClean="0"/>
              <a:t>Задача 6 (3 б.)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uk-UA" sz="2700" b="1" dirty="0" smtClean="0"/>
              <a:t>Дано: </a:t>
            </a:r>
            <a:r>
              <a:rPr lang="uk-UA" sz="2700" b="1" dirty="0" smtClean="0">
                <a:sym typeface="Symbol"/>
              </a:rPr>
              <a:t></a:t>
            </a:r>
            <a:r>
              <a:rPr lang="en-US" sz="2700" b="1" dirty="0" smtClean="0"/>
              <a:t>KNP</a:t>
            </a:r>
            <a:r>
              <a:rPr lang="uk-UA" sz="2700" b="1" dirty="0" smtClean="0"/>
              <a:t> = 130°. Знайти</a:t>
            </a:r>
            <a:r>
              <a:rPr lang="ru-RU" sz="2700" b="1" dirty="0" smtClean="0"/>
              <a:t> </a:t>
            </a:r>
            <a:r>
              <a:rPr lang="uk-UA" sz="2700" b="1" dirty="0" smtClean="0">
                <a:sym typeface="Symbol"/>
              </a:rPr>
              <a:t></a:t>
            </a:r>
            <a:r>
              <a:rPr lang="en-US" sz="2700" b="1" dirty="0" smtClean="0"/>
              <a:t>1</a:t>
            </a:r>
            <a:r>
              <a:rPr lang="ru-RU" sz="27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Дата 2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11/25/2016</a:t>
            </a:r>
            <a:endParaRPr lang="en-US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BBB605-1FDB-4CA9-B200-ED9567FB2744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Содержимое 3" descr="htmlconvd-6vEX1I_html_794a1e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600200"/>
            <a:ext cx="8058150" cy="4411663"/>
          </a:xfrm>
        </p:spPr>
      </p:pic>
      <p:cxnSp>
        <p:nvCxnSpPr>
          <p:cNvPr id="10" name="Прямая соединительная линия 9"/>
          <p:cNvCxnSpPr/>
          <p:nvPr/>
        </p:nvCxnSpPr>
        <p:spPr>
          <a:xfrm flipH="1">
            <a:off x="4724400" y="2590800"/>
            <a:ext cx="914400" cy="2819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876800" y="4953000"/>
            <a:ext cx="76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8" name="TextBox 13"/>
          <p:cNvSpPr txBox="1">
            <a:spLocks noChangeArrowheads="1"/>
          </p:cNvSpPr>
          <p:nvPr/>
        </p:nvSpPr>
        <p:spPr bwMode="auto">
          <a:xfrm>
            <a:off x="5638800" y="4876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F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629" name="TextBox 14"/>
          <p:cNvSpPr txBox="1">
            <a:spLocks noChangeArrowheads="1"/>
          </p:cNvSpPr>
          <p:nvPr/>
        </p:nvSpPr>
        <p:spPr bwMode="auto">
          <a:xfrm>
            <a:off x="4495800" y="4572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P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630" name="TextBox 15"/>
          <p:cNvSpPr txBox="1">
            <a:spLocks noChangeArrowheads="1"/>
          </p:cNvSpPr>
          <p:nvPr/>
        </p:nvSpPr>
        <p:spPr bwMode="auto">
          <a:xfrm>
            <a:off x="5638800" y="2133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L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343400" y="1828800"/>
            <a:ext cx="1295400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2" name="TextBox 18"/>
          <p:cNvSpPr txBox="1">
            <a:spLocks noChangeArrowheads="1"/>
          </p:cNvSpPr>
          <p:nvPr/>
        </p:nvSpPr>
        <p:spPr bwMode="auto">
          <a:xfrm>
            <a:off x="4724400" y="1752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N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800600" y="3200400"/>
            <a:ext cx="2286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257800" y="3581400"/>
            <a:ext cx="15240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5" name="TextBox 26"/>
          <p:cNvSpPr txBox="1">
            <a:spLocks noChangeArrowheads="1"/>
          </p:cNvSpPr>
          <p:nvPr/>
        </p:nvSpPr>
        <p:spPr bwMode="auto">
          <a:xfrm>
            <a:off x="838200" y="4648200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PL –</a:t>
            </a:r>
            <a:r>
              <a:rPr lang="uk-UA" b="1">
                <a:solidFill>
                  <a:schemeClr val="bg1"/>
                </a:solidFill>
                <a:latin typeface="Calibri" pitchFamily="34" charset="0"/>
              </a:rPr>
              <a:t> вентиляційний ствіл</a:t>
            </a:r>
            <a:endParaRPr lang="ru-RU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636" name="TextBox 32"/>
          <p:cNvSpPr txBox="1">
            <a:spLocks noChangeArrowheads="1"/>
          </p:cNvSpPr>
          <p:nvPr/>
        </p:nvSpPr>
        <p:spPr bwMode="auto">
          <a:xfrm>
            <a:off x="4038600" y="17526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solidFill>
                  <a:srgbClr val="FF0000"/>
                </a:solidFill>
                <a:latin typeface="Calibri" pitchFamily="34" charset="0"/>
              </a:rPr>
              <a:t>К</a:t>
            </a:r>
            <a:endParaRPr lang="ru-RU" sz="2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637" name="TextBox 37"/>
          <p:cNvSpPr txBox="1">
            <a:spLocks noChangeArrowheads="1"/>
          </p:cNvSpPr>
          <p:nvPr/>
        </p:nvSpPr>
        <p:spPr bwMode="auto">
          <a:xfrm>
            <a:off x="4648200" y="5334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4876800" y="2209800"/>
            <a:ext cx="76200" cy="3124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Заголовок 55"/>
          <p:cNvSpPr>
            <a:spLocks noGrp="1"/>
          </p:cNvSpPr>
          <p:nvPr>
            <p:ph type="title"/>
          </p:nvPr>
        </p:nvSpPr>
        <p:spPr>
          <a:xfrm>
            <a:off x="179388" y="1295400"/>
            <a:ext cx="7200900" cy="10271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700" b="1" dirty="0" smtClean="0"/>
              <a:t>Задача 6 (3 б.)</a:t>
            </a:r>
            <a:r>
              <a:rPr lang="uk-UA" sz="2400" b="1" dirty="0" smtClean="0"/>
              <a:t> Відповідь: </a:t>
            </a:r>
            <a:r>
              <a:rPr lang="uk-UA" sz="2400" b="1" dirty="0" smtClean="0">
                <a:sym typeface="Symbol"/>
              </a:rPr>
              <a:t></a:t>
            </a:r>
            <a:r>
              <a:rPr lang="uk-UA" sz="2400" b="1" dirty="0" smtClean="0"/>
              <a:t> </a:t>
            </a:r>
            <a:r>
              <a:rPr lang="en-US" sz="2400" b="1" dirty="0" smtClean="0"/>
              <a:t>KNP </a:t>
            </a:r>
            <a:r>
              <a:rPr lang="uk-UA" sz="2400" b="1" dirty="0" smtClean="0"/>
              <a:t> є зовнішнім кутом для </a:t>
            </a:r>
            <a:r>
              <a:rPr lang="uk-UA" sz="2400" b="1" dirty="0" smtClean="0">
                <a:sym typeface="Symbol"/>
              </a:rPr>
              <a:t></a:t>
            </a:r>
            <a:r>
              <a:rPr lang="en-US" sz="2400" b="1" dirty="0" smtClean="0"/>
              <a:t>PNL</a:t>
            </a:r>
            <a:r>
              <a:rPr lang="uk-UA" sz="2400" b="1" dirty="0" smtClean="0"/>
              <a:t>, тому </a:t>
            </a:r>
            <a:r>
              <a:rPr lang="uk-UA" sz="2400" b="1" dirty="0" smtClean="0">
                <a:sym typeface="Symbol"/>
              </a:rPr>
              <a:t></a:t>
            </a:r>
            <a:r>
              <a:rPr lang="en-US" sz="2400" b="1" dirty="0" smtClean="0"/>
              <a:t>N</a:t>
            </a:r>
            <a:r>
              <a:rPr lang="uk-UA" sz="2400" b="1" dirty="0" smtClean="0"/>
              <a:t> = 180</a:t>
            </a:r>
            <a:r>
              <a:rPr lang="uk-UA" sz="2400" b="1" dirty="0" smtClean="0">
                <a:sym typeface="Symbol"/>
              </a:rPr>
              <a:t></a:t>
            </a:r>
            <a:r>
              <a:rPr lang="uk-UA" sz="2400" b="1" dirty="0" smtClean="0"/>
              <a:t> - 130</a:t>
            </a:r>
            <a:r>
              <a:rPr lang="uk-UA" sz="2400" b="1" dirty="0" smtClean="0">
                <a:sym typeface="Symbol"/>
              </a:rPr>
              <a:t></a:t>
            </a:r>
            <a:r>
              <a:rPr lang="uk-UA" sz="2400" b="1" dirty="0" smtClean="0"/>
              <a:t> = 50</a:t>
            </a:r>
            <a:r>
              <a:rPr lang="uk-UA" sz="2400" b="1" dirty="0" smtClean="0">
                <a:sym typeface="Symbol"/>
              </a:rPr>
              <a:t></a:t>
            </a:r>
            <a:r>
              <a:rPr lang="uk-UA" sz="2400" b="1" dirty="0" smtClean="0"/>
              <a:t>. </a:t>
            </a:r>
            <a:r>
              <a:rPr lang="uk-UA" sz="2400" b="1" dirty="0" smtClean="0">
                <a:sym typeface="Symbol"/>
              </a:rPr>
              <a:t></a:t>
            </a:r>
            <a:r>
              <a:rPr lang="en-US" sz="2400" b="1" dirty="0" smtClean="0"/>
              <a:t>PNL</a:t>
            </a:r>
            <a:r>
              <a:rPr lang="uk-UA" sz="2400" b="1" dirty="0" smtClean="0"/>
              <a:t> – рівнобедрений, тому </a:t>
            </a:r>
            <a:r>
              <a:rPr lang="uk-UA" sz="2400" b="1" dirty="0" smtClean="0">
                <a:sym typeface="Symbol"/>
              </a:rPr>
              <a:t></a:t>
            </a:r>
            <a:r>
              <a:rPr lang="en-US" sz="2400" b="1" dirty="0" smtClean="0"/>
              <a:t>L</a:t>
            </a:r>
            <a:r>
              <a:rPr lang="uk-UA" sz="2400" b="1" dirty="0" smtClean="0"/>
              <a:t> = 50</a:t>
            </a:r>
            <a:r>
              <a:rPr lang="uk-UA" sz="2400" b="1" dirty="0" smtClean="0">
                <a:sym typeface="Symbol"/>
              </a:rPr>
              <a:t></a:t>
            </a:r>
            <a:r>
              <a:rPr lang="uk-UA" sz="2400" b="1" dirty="0" smtClean="0"/>
              <a:t>, оскільки </a:t>
            </a:r>
            <a:r>
              <a:rPr lang="uk-UA" sz="2400" b="1" dirty="0" smtClean="0">
                <a:sym typeface="Symbol"/>
              </a:rPr>
              <a:t></a:t>
            </a:r>
            <a:r>
              <a:rPr lang="uk-UA" sz="2400" b="1" dirty="0" smtClean="0"/>
              <a:t> </a:t>
            </a:r>
            <a:r>
              <a:rPr lang="en-US" sz="2400" b="1" dirty="0" smtClean="0"/>
              <a:t>L</a:t>
            </a:r>
            <a:r>
              <a:rPr lang="uk-UA" sz="2400" b="1" dirty="0" smtClean="0"/>
              <a:t> і </a:t>
            </a:r>
            <a:r>
              <a:rPr lang="uk-UA" sz="2400" b="1" dirty="0" smtClean="0">
                <a:sym typeface="Symbol"/>
              </a:rPr>
              <a:t></a:t>
            </a:r>
            <a:r>
              <a:rPr lang="uk-UA" sz="2400" b="1" dirty="0" smtClean="0"/>
              <a:t> </a:t>
            </a:r>
            <a:r>
              <a:rPr lang="en-US" sz="2400" b="1" dirty="0" smtClean="0"/>
              <a:t>N</a:t>
            </a:r>
            <a:r>
              <a:rPr lang="uk-UA" sz="2400" b="1" dirty="0" smtClean="0"/>
              <a:t> – кути при основі. </a:t>
            </a:r>
            <a:r>
              <a:rPr lang="uk-UA" sz="2400" b="1" dirty="0" smtClean="0">
                <a:sym typeface="Symbol"/>
              </a:rPr>
              <a:t></a:t>
            </a:r>
            <a:r>
              <a:rPr lang="uk-UA" sz="2400" b="1" dirty="0" smtClean="0"/>
              <a:t> </a:t>
            </a:r>
            <a:r>
              <a:rPr lang="en-US" sz="2400" b="1" dirty="0" smtClean="0"/>
              <a:t>LPN= 180</a:t>
            </a:r>
            <a:r>
              <a:rPr lang="en-US" sz="2400" b="1" baseline="30000" dirty="0" smtClean="0"/>
              <a:t>0 </a:t>
            </a:r>
            <a:r>
              <a:rPr lang="en-US" sz="2400" b="1" dirty="0" smtClean="0"/>
              <a:t>- 100</a:t>
            </a:r>
            <a:r>
              <a:rPr lang="en-US" sz="2400" b="1" baseline="30000" dirty="0" smtClean="0"/>
              <a:t>0 </a:t>
            </a:r>
            <a:r>
              <a:rPr lang="en-US" sz="2400" b="1" dirty="0" smtClean="0"/>
              <a:t>= 80</a:t>
            </a:r>
            <a:r>
              <a:rPr lang="en-US" sz="2400" b="1" baseline="30000" dirty="0" smtClean="0"/>
              <a:t>0</a:t>
            </a:r>
            <a:r>
              <a:rPr lang="ru-RU" sz="2400" b="1" dirty="0" smtClean="0"/>
              <a:t>. </a:t>
            </a:r>
            <a:r>
              <a:rPr lang="uk-UA" sz="2400" b="1" dirty="0" smtClean="0">
                <a:sym typeface="Symbol"/>
              </a:rPr>
              <a:t></a:t>
            </a:r>
            <a:r>
              <a:rPr lang="uk-UA" sz="2400" b="1" dirty="0" smtClean="0"/>
              <a:t> </a:t>
            </a:r>
            <a:r>
              <a:rPr lang="en-US" sz="2400" b="1" dirty="0" smtClean="0"/>
              <a:t>LPN </a:t>
            </a:r>
            <a:r>
              <a:rPr lang="uk-UA" sz="2400" b="1" dirty="0" smtClean="0"/>
              <a:t>і </a:t>
            </a:r>
            <a:r>
              <a:rPr lang="uk-UA" sz="2400" b="1" dirty="0" smtClean="0">
                <a:sym typeface="Symbol"/>
              </a:rPr>
              <a:t></a:t>
            </a:r>
            <a:r>
              <a:rPr lang="en-US" sz="2400" b="1" dirty="0" smtClean="0"/>
              <a:t>1</a:t>
            </a:r>
            <a:r>
              <a:rPr lang="uk-UA" sz="2400" b="1" dirty="0" smtClean="0"/>
              <a:t> – вертикальні кути, отже </a:t>
            </a:r>
            <a:r>
              <a:rPr lang="uk-UA" sz="2400" b="1" dirty="0" smtClean="0">
                <a:sym typeface="Symbol"/>
              </a:rPr>
              <a:t></a:t>
            </a:r>
            <a:r>
              <a:rPr lang="uk-UA" sz="2400" b="1" dirty="0" smtClean="0"/>
              <a:t> 1 =</a:t>
            </a:r>
            <a:r>
              <a:rPr lang="uk-UA" sz="2400" b="1" dirty="0" smtClean="0">
                <a:sym typeface="Symbol"/>
              </a:rPr>
              <a:t></a:t>
            </a:r>
            <a:r>
              <a:rPr lang="uk-UA" sz="2400" b="1" dirty="0" smtClean="0"/>
              <a:t> </a:t>
            </a:r>
            <a:r>
              <a:rPr lang="en-US" sz="2400" b="1" dirty="0" smtClean="0"/>
              <a:t>LPN</a:t>
            </a:r>
            <a:r>
              <a:rPr lang="uk-UA" sz="2400" b="1" dirty="0" smtClean="0"/>
              <a:t> = 80</a:t>
            </a:r>
            <a:r>
              <a:rPr lang="uk-UA" sz="2400" b="1" dirty="0" smtClean="0">
                <a:sym typeface="Symbol"/>
              </a:rPr>
              <a:t></a:t>
            </a:r>
            <a:r>
              <a:rPr lang="uk-UA" sz="2400" b="1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Дата 2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11/25/2016</a:t>
            </a:r>
            <a:endParaRPr lang="en-US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0A8A6-36FD-4F72-82E7-0CE5D677FA8C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Содержимое 3" descr="htmlconvd-6vEX1I_html_794a1e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600200"/>
            <a:ext cx="8058150" cy="4411663"/>
          </a:xfrm>
        </p:spPr>
      </p:pic>
      <p:sp>
        <p:nvSpPr>
          <p:cNvPr id="27650" name="TextBox 4"/>
          <p:cNvSpPr txBox="1">
            <a:spLocks noChangeArrowheads="1"/>
          </p:cNvSpPr>
          <p:nvPr/>
        </p:nvSpPr>
        <p:spPr bwMode="auto">
          <a:xfrm>
            <a:off x="62484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27651" name="TextBox 5"/>
          <p:cNvSpPr txBox="1">
            <a:spLocks noChangeArrowheads="1"/>
          </p:cNvSpPr>
          <p:nvPr/>
        </p:nvSpPr>
        <p:spPr bwMode="auto">
          <a:xfrm>
            <a:off x="7543800" y="3962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27652" name="TextBox 6"/>
          <p:cNvSpPr txBox="1">
            <a:spLocks noChangeArrowheads="1"/>
          </p:cNvSpPr>
          <p:nvPr/>
        </p:nvSpPr>
        <p:spPr bwMode="auto">
          <a:xfrm>
            <a:off x="7467600" y="29718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27653" name="TextBox 7"/>
          <p:cNvSpPr txBox="1">
            <a:spLocks noChangeArrowheads="1"/>
          </p:cNvSpPr>
          <p:nvPr/>
        </p:nvSpPr>
        <p:spPr bwMode="auto">
          <a:xfrm>
            <a:off x="6477000" y="28194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Д</a:t>
            </a:r>
          </a:p>
        </p:txBody>
      </p:sp>
      <p:sp>
        <p:nvSpPr>
          <p:cNvPr id="22" name="Дата 2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11/25/2016</a:t>
            </a:r>
            <a:endParaRPr lang="en-US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FA2C6-783D-4EA3-B797-0A63647BEF9C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7656" name="Заголовок 24"/>
          <p:cNvSpPr>
            <a:spLocks noGrp="1"/>
          </p:cNvSpPr>
          <p:nvPr>
            <p:ph type="title"/>
          </p:nvPr>
        </p:nvSpPr>
        <p:spPr>
          <a:xfrm>
            <a:off x="0" y="188913"/>
            <a:ext cx="7235825" cy="1398587"/>
          </a:xfrm>
        </p:spPr>
        <p:txBody>
          <a:bodyPr/>
          <a:lstStyle/>
          <a:p>
            <a:r>
              <a:rPr lang="uk-UA" sz="2400" b="1" smtClean="0"/>
              <a:t>Задача 7 (2 б.)</a:t>
            </a:r>
            <a:r>
              <a:rPr lang="ru-RU" sz="2400" b="1" smtClean="0"/>
              <a:t>Кут між довшим шурфом і грунтом дорівнює 60</a:t>
            </a:r>
            <a:r>
              <a:rPr lang="ru-RU" sz="2400" b="1" baseline="30000" smtClean="0"/>
              <a:t>0</a:t>
            </a:r>
            <a:r>
              <a:rPr lang="ru-RU" sz="2400" b="1" smtClean="0"/>
              <a:t>.Відстань між шурфами на поверхні землі дорівнює більшому шурфу та становить 2000м. Знайти довжину меншого шурфа.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6553200" y="3962400"/>
            <a:ext cx="838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6477000" y="3200400"/>
            <a:ext cx="990600" cy="228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Содержимое 3" descr="htmlconvd-6vEX1I_html_794a1e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600200"/>
            <a:ext cx="8058150" cy="4411663"/>
          </a:xfrm>
        </p:spPr>
      </p:pic>
      <p:sp>
        <p:nvSpPr>
          <p:cNvPr id="28674" name="TextBox 4"/>
          <p:cNvSpPr txBox="1">
            <a:spLocks noChangeArrowheads="1"/>
          </p:cNvSpPr>
          <p:nvPr/>
        </p:nvSpPr>
        <p:spPr bwMode="auto">
          <a:xfrm>
            <a:off x="62484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28675" name="TextBox 5"/>
          <p:cNvSpPr txBox="1">
            <a:spLocks noChangeArrowheads="1"/>
          </p:cNvSpPr>
          <p:nvPr/>
        </p:nvSpPr>
        <p:spPr bwMode="auto">
          <a:xfrm>
            <a:off x="7543800" y="3962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28676" name="TextBox 6"/>
          <p:cNvSpPr txBox="1">
            <a:spLocks noChangeArrowheads="1"/>
          </p:cNvSpPr>
          <p:nvPr/>
        </p:nvSpPr>
        <p:spPr bwMode="auto">
          <a:xfrm>
            <a:off x="7467600" y="29718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28677" name="TextBox 7"/>
          <p:cNvSpPr txBox="1">
            <a:spLocks noChangeArrowheads="1"/>
          </p:cNvSpPr>
          <p:nvPr/>
        </p:nvSpPr>
        <p:spPr bwMode="auto">
          <a:xfrm>
            <a:off x="6477000" y="28194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Д</a:t>
            </a:r>
          </a:p>
        </p:txBody>
      </p:sp>
      <p:sp>
        <p:nvSpPr>
          <p:cNvPr id="22" name="Дата 2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11/25/2016</a:t>
            </a:r>
            <a:endParaRPr lang="en-US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A9E14-2CB1-4816-AB51-071255556C8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8680" name="Заголовок 24"/>
          <p:cNvSpPr>
            <a:spLocks noGrp="1"/>
          </p:cNvSpPr>
          <p:nvPr>
            <p:ph type="title"/>
          </p:nvPr>
        </p:nvSpPr>
        <p:spPr>
          <a:xfrm>
            <a:off x="0" y="333375"/>
            <a:ext cx="6985000" cy="1398588"/>
          </a:xfrm>
        </p:spPr>
        <p:txBody>
          <a:bodyPr/>
          <a:lstStyle/>
          <a:p>
            <a:r>
              <a:rPr lang="uk-UA" sz="2400" b="1" smtClean="0"/>
              <a:t>Відповідь: АВСД -  прямокутня трапеція.Треба провести висоту СК. </a:t>
            </a:r>
            <a:r>
              <a:rPr lang="uk-UA" sz="2400" b="1" smtClean="0">
                <a:sym typeface="Symbol" pitchFamily="18" charset="2"/>
              </a:rPr>
              <a:t></a:t>
            </a:r>
            <a:r>
              <a:rPr lang="uk-UA" sz="2400" b="1" smtClean="0"/>
              <a:t>СКД – прямокут., з кутами 60</a:t>
            </a:r>
            <a:r>
              <a:rPr lang="uk-UA" sz="2400" b="1" baseline="30000" smtClean="0"/>
              <a:t>0</a:t>
            </a:r>
            <a:r>
              <a:rPr lang="uk-UA" sz="2400" b="1" smtClean="0"/>
              <a:t> та30</a:t>
            </a:r>
            <a:r>
              <a:rPr lang="uk-UA" sz="2400" b="1" baseline="30000" smtClean="0"/>
              <a:t>0</a:t>
            </a:r>
            <a:r>
              <a:rPr lang="uk-UA" sz="2400" b="1" smtClean="0"/>
              <a:t>. КД=1/2СД =1000м. Тоді СВ=2000 – 1000 = 1000 м – менший шурф.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b="1" smtClean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6553200" y="3962400"/>
            <a:ext cx="838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6477000" y="3200400"/>
            <a:ext cx="990600" cy="228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6477000" y="3429000"/>
            <a:ext cx="990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4" name="TextBox 14"/>
          <p:cNvSpPr txBox="1">
            <a:spLocks noChangeArrowheads="1"/>
          </p:cNvSpPr>
          <p:nvPr/>
        </p:nvSpPr>
        <p:spPr bwMode="auto">
          <a:xfrm>
            <a:off x="6172200" y="33528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371600" y="1793875"/>
            <a:ext cx="593725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</a:pPr>
            <a:r>
              <a:rPr lang="uk-UA" sz="2400"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Скласти сенкан до слова Трикутник.</a:t>
            </a:r>
            <a:endParaRPr lang="ru-RU" sz="2400">
              <a:ea typeface="Calibri" pitchFamily="34" charset="0"/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2400"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Скласти асоціативний кущ до слова Чотирикутник.</a:t>
            </a:r>
            <a:endParaRPr lang="ru-RU" sz="24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2400">
                <a:latin typeface="Century Schoolbook" pitchFamily="18" charset="0"/>
              </a:rPr>
              <a:t>Написати вірш або казку про Геометричні фігури.</a:t>
            </a:r>
            <a:endParaRPr lang="ru-RU" sz="24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2400">
                <a:latin typeface="Century Schoolbook" pitchFamily="18" charset="0"/>
              </a:rPr>
              <a:t>Спробуйте розрізати рівносторонній трикутник на п’ять рівнобедрених.</a:t>
            </a:r>
            <a:endParaRPr lang="ru-RU" sz="24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2400">
                <a:latin typeface="Century Schoolbook" pitchFamily="18" charset="0"/>
              </a:rPr>
              <a:t>Створити мозаїку, аплікацію чи малюнок, використовуючи різні геометричні фігури. </a:t>
            </a:r>
            <a:endParaRPr lang="uk-UA" sz="2400">
              <a:cs typeface="Arial" charset="0"/>
            </a:endParaRPr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1447800" y="457200"/>
            <a:ext cx="6324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Calibri" pitchFamily="34" charset="0"/>
              </a:rPr>
              <a:t>Домашн</a:t>
            </a:r>
            <a:r>
              <a:rPr lang="uk-UA" sz="4400" b="1">
                <a:latin typeface="Calibri" pitchFamily="34" charset="0"/>
              </a:rPr>
              <a:t>є</a:t>
            </a:r>
            <a:r>
              <a:rPr lang="ru-RU" sz="4400" b="1">
                <a:latin typeface="Calibri" pitchFamily="34" charset="0"/>
              </a:rPr>
              <a:t> завдання</a:t>
            </a:r>
            <a:r>
              <a:rPr lang="ru-RU" sz="4400">
                <a:latin typeface="Calibri" pitchFamily="34" charset="0"/>
              </a:rPr>
              <a:t>: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11/25/2016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B4C1C-9CC6-48C5-B3F8-59CE209FBA2F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684213" y="1700213"/>
            <a:ext cx="712787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6000">
                <a:solidFill>
                  <a:srgbClr val="C00000"/>
                </a:solidFill>
                <a:latin typeface="Monotype Corsiva" pitchFamily="66" charset="0"/>
              </a:rPr>
              <a:t>Дякую всім за урок!                          Бажаю творчого натхнення!</a:t>
            </a:r>
            <a:endParaRPr lang="ru-RU" sz="600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188913"/>
            <a:ext cx="4762500" cy="7191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 уроку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468313" y="639763"/>
            <a:ext cx="712787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uk-UA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Освітня:</a:t>
            </a:r>
            <a:endParaRPr lang="ru-RU" sz="2000">
              <a:latin typeface="Calibri" pitchFamily="34" charset="0"/>
              <a:ea typeface="Calibri" pitchFamily="34" charset="0"/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Узагальнити знання про геометричні фігури- чотирикутники та трикутники: означення фігур , сума кутів трикутника та чотирикутника, сума гострих кутів прямокутного трикутника, види фігур, їх властивості та ознаки.</a:t>
            </a:r>
            <a:endParaRPr lang="ru-RU" sz="2000">
              <a:latin typeface="Calibri" pitchFamily="34" charset="0"/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2000">
                <a:latin typeface="Calibri" pitchFamily="34" charset="0"/>
              </a:rPr>
              <a:t>Формувати навички та уміння  практичного  використання набутих теоретичних знань, розвивати творчі здібності і логічне мислення учнів при знаходженні ними раціональних шляхів для розв’язування практичних задач.</a:t>
            </a:r>
            <a:endParaRPr lang="uk-UA" sz="2000">
              <a:latin typeface="Calibri" pitchFamily="34" charset="0"/>
              <a:cs typeface="Arial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539750" y="3429000"/>
            <a:ext cx="72009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Виховна:</a:t>
            </a:r>
            <a:endParaRPr lang="ru-RU" sz="2000">
              <a:latin typeface="Calibri" pitchFamily="34" charset="0"/>
              <a:ea typeface="Calibri" pitchFamily="34" charset="0"/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Виховувати культуру спілкування; культуру усного мовлення; любов до предмету.</a:t>
            </a:r>
            <a:endParaRPr lang="ru-RU" sz="2000">
              <a:latin typeface="Calibri" pitchFamily="34" charset="0"/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Виховувати свідоме ставлення до праці, почуття національної гідності</a:t>
            </a: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>
              <a:cs typeface="Arial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95288" y="5013325"/>
            <a:ext cx="69850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Розвивальна:</a:t>
            </a:r>
            <a:endParaRPr lang="ru-RU" sz="2000">
              <a:latin typeface="Calibri" pitchFamily="34" charset="0"/>
              <a:ea typeface="Calibri" pitchFamily="34" charset="0"/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Сприяти розвитку самоосвітньої діяльності учнів; інтересу до проектної діяльності; розвитку предметної та життєво необхідної компетентностей.</a:t>
            </a:r>
            <a:endParaRPr lang="ru-RU" sz="2000">
              <a:latin typeface="Calibri" pitchFamily="34" charset="0"/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Розвивати логічне мислення, просторові уявлення учнів.</a:t>
            </a:r>
            <a:endParaRPr lang="uk-UA" sz="200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smtClean="0">
                <a:latin typeface="Arial" charset="0"/>
              </a:rPr>
              <a:t>Урок-захист проектної роботи</a:t>
            </a:r>
            <a:br>
              <a:rPr lang="uk-UA" sz="4000" smtClean="0">
                <a:latin typeface="Arial" charset="0"/>
              </a:rPr>
            </a:br>
            <a:r>
              <a:rPr lang="uk-UA" sz="4000" smtClean="0">
                <a:latin typeface="Arial" charset="0"/>
              </a:rPr>
              <a:t>з геометрі у 8 класі</a:t>
            </a:r>
            <a:endParaRPr lang="ru-RU" sz="4000" smtClean="0">
              <a:latin typeface="Arial" charset="0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68313" y="1341438"/>
            <a:ext cx="7354887" cy="4525962"/>
          </a:xfrm>
        </p:spPr>
        <p:txBody>
          <a:bodyPr/>
          <a:lstStyle/>
          <a:p>
            <a:r>
              <a:rPr lang="uk-UA" sz="2400" b="1" smtClean="0"/>
              <a:t>Тип уроку: </a:t>
            </a:r>
            <a:r>
              <a:rPr lang="uk-UA" sz="2400" smtClean="0"/>
              <a:t>узагальнення й систематизації знань.</a:t>
            </a:r>
            <a:endParaRPr lang="ru-RU" sz="2400" smtClean="0"/>
          </a:p>
          <a:p>
            <a:r>
              <a:rPr lang="uk-UA" sz="2400" b="1" smtClean="0"/>
              <a:t>Технологія проведення уроку:</a:t>
            </a:r>
            <a:r>
              <a:rPr lang="uk-UA" sz="2400" smtClean="0"/>
              <a:t> проектна (захист наукової роботи).</a:t>
            </a:r>
            <a:endParaRPr lang="ru-RU" sz="2400" smtClean="0"/>
          </a:p>
          <a:p>
            <a:r>
              <a:rPr lang="uk-UA" sz="2400" b="1" smtClean="0"/>
              <a:t>Інноваційна ідея уроку:</a:t>
            </a:r>
            <a:r>
              <a:rPr lang="uk-UA" sz="2400" smtClean="0"/>
              <a:t> метод проектів – засіб продуктивного  навчання на уроці узагальнення й систематизації знань.</a:t>
            </a:r>
            <a:endParaRPr lang="ru-RU" sz="2400" smtClean="0"/>
          </a:p>
          <a:p>
            <a:r>
              <a:rPr lang="uk-UA" sz="2400" b="1" smtClean="0"/>
              <a:t>Методи проведення уроку: </a:t>
            </a:r>
            <a:endParaRPr lang="ru-RU" sz="2400" smtClean="0"/>
          </a:p>
          <a:p>
            <a:r>
              <a:rPr lang="uk-UA" sz="2400" smtClean="0"/>
              <a:t>Словесні - розповідь, бесіда.</a:t>
            </a:r>
            <a:endParaRPr lang="ru-RU" sz="2400" smtClean="0"/>
          </a:p>
          <a:p>
            <a:r>
              <a:rPr lang="uk-UA" sz="2400" smtClean="0"/>
              <a:t>Наочні - демонстрація виконаних презентацій, публікації, таблиць та ін.</a:t>
            </a:r>
            <a:endParaRPr lang="ru-RU" sz="24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3375"/>
            <a:ext cx="8229600" cy="777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/>
              <a:t>КРОСВОРД </a:t>
            </a:r>
            <a:r>
              <a:rPr lang="ru-RU" b="1" dirty="0" smtClean="0"/>
              <a:t>«</a:t>
            </a:r>
            <a:r>
              <a:rPr lang="uk-UA" b="1" dirty="0" smtClean="0"/>
              <a:t>Геометрія</a:t>
            </a:r>
            <a:r>
              <a:rPr lang="ru-RU" b="1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850" y="765175"/>
          <a:ext cx="7272338" cy="5927725"/>
        </p:xfrm>
        <a:graphic>
          <a:graphicData uri="http://schemas.openxmlformats.org/drawingml/2006/table">
            <a:tbl>
              <a:tblPr/>
              <a:tblGrid>
                <a:gridCol w="3636404"/>
                <a:gridCol w="3636404"/>
              </a:tblGrid>
              <a:tr h="3209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Calibri"/>
                          <a:cs typeface="Times New Roman"/>
                        </a:rPr>
                        <a:t>По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Times New Roman"/>
                          <a:ea typeface="Calibri"/>
                          <a:cs typeface="Times New Roman"/>
                        </a:rPr>
                        <a:t>горизонтал</a:t>
                      </a: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04" marR="501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По вертикал</a:t>
                      </a: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04" marR="501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9648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Діагоналі прямокутника 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Діагоналі ромба…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 Чотирикутник, у якого протилежні сторони попарно паралельні називається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6.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Сторони 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трикутника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, що складають прямий кут називаються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Паралелограм, у якого рівні сторони 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називається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…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 Відрізок, що виходить з вершини трикутника і ділить протилежну 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сторону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навпіл називається…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14.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У ромба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вони перпендикулярні, але не рівні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15.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 Чотирикутник, що є паралелограмом з прямими  кутами називається…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16.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 Діагоналі паралелограма в точці перетину діляться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17.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 Ромб з прямими кутами називається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04" marR="501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Трикутник з прямим кутом називається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 Трикутник, у якого дві сторони рівні називається…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 Відрізок чотирикутника, що 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сполучає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дві сусідні вершини називається..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8.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Діагональ сполучає які вершини?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10.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 Яка фігура може бути </a:t>
                      </a:r>
                      <a:r>
                        <a:rPr lang="uk-UA" sz="1600" dirty="0" err="1">
                          <a:latin typeface="Times New Roman"/>
                          <a:ea typeface="Calibri"/>
                          <a:cs typeface="Times New Roman"/>
                        </a:rPr>
                        <a:t>тупокутньою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?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 Відрізок, що 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сполучає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середини бічних сторін трапеції  називається … лінія.   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13.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  Дві сторони, що утворюють кут 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чотирикутника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називаються…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18.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Як лежить катет відносно кута 30</a:t>
                      </a:r>
                      <a:r>
                        <a:rPr lang="uk-UA" sz="1600" baseline="300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,якщо він дорівнює половині гіпотенузи?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04" marR="501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7200" smtClean="0">
                <a:solidFill>
                  <a:srgbClr val="FF0000"/>
                </a:solidFill>
                <a:latin typeface="Monotype Corsiva" pitchFamily="66" charset="0"/>
              </a:rPr>
              <a:t>Девіз уроку</a:t>
            </a:r>
            <a:endParaRPr lang="ru-RU" sz="720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684213" y="1916113"/>
            <a:ext cx="705643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800" b="1">
                <a:solidFill>
                  <a:srgbClr val="C00000"/>
                </a:solidFill>
                <a:latin typeface="Monotype Corsiva" pitchFamily="66" charset="0"/>
              </a:rPr>
              <a:t>Розум полягає не тільки в знанні, а й в умінні застосовувати знання до справи.             Арістотель</a:t>
            </a:r>
            <a:endParaRPr lang="ru-RU" sz="480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692696"/>
            <a:ext cx="4006746" cy="38305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539750" y="3933825"/>
            <a:ext cx="1981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latin typeface="Calibri" pitchFamily="34" charset="0"/>
              </a:rPr>
              <a:t>№1 (2 б.)</a:t>
            </a:r>
            <a:endParaRPr lang="ru-RU" sz="2400" b="1">
              <a:latin typeface="Calibri" pitchFamily="34" charset="0"/>
            </a:endParaRPr>
          </a:p>
        </p:txBody>
      </p:sp>
      <p:pic>
        <p:nvPicPr>
          <p:cNvPr id="5" name="Рисунок 4" descr="C:\Documents and Settings\User\Рабочий стол\image2.jpg"/>
          <p:cNvPicPr/>
          <p:nvPr/>
        </p:nvPicPr>
        <p:blipFill>
          <a:blip r:embed="rId3" cstate="email">
            <a:lum/>
          </a:blip>
          <a:srcRect/>
          <a:stretch>
            <a:fillRect/>
          </a:stretch>
        </p:blipFill>
        <p:spPr bwMode="auto">
          <a:xfrm>
            <a:off x="3491880" y="2564904"/>
            <a:ext cx="3886200" cy="3886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3635375" y="4652963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latin typeface="Calibri" pitchFamily="34" charset="0"/>
              </a:rPr>
              <a:t>№2 (1 б.)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18437" name="Заголовок 1"/>
          <p:cNvSpPr>
            <a:spLocks noGrp="1"/>
          </p:cNvSpPr>
          <p:nvPr>
            <p:ph type="title"/>
          </p:nvPr>
        </p:nvSpPr>
        <p:spPr>
          <a:xfrm>
            <a:off x="4572000" y="260350"/>
            <a:ext cx="2286000" cy="990600"/>
          </a:xfrm>
        </p:spPr>
        <p:txBody>
          <a:bodyPr/>
          <a:lstStyle/>
          <a:p>
            <a:r>
              <a:rPr lang="uk-UA" b="1" smtClean="0"/>
              <a:t>Задачі</a:t>
            </a:r>
            <a:endParaRPr lang="ru-RU" b="1" smtClean="0"/>
          </a:p>
        </p:txBody>
      </p:sp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11/25/2016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D2BDC-6BA8-4218-89EB-61DF9E8750BF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Содержимое 3" descr="htmlconvd-6vEX1I_html_794a1e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2133600"/>
            <a:ext cx="8058150" cy="4411663"/>
          </a:xfrm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4876800" y="5486400"/>
            <a:ext cx="76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9" name="TextBox 13"/>
          <p:cNvSpPr txBox="1">
            <a:spLocks noChangeArrowheads="1"/>
          </p:cNvSpPr>
          <p:nvPr/>
        </p:nvSpPr>
        <p:spPr bwMode="auto">
          <a:xfrm>
            <a:off x="5715000" y="5334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F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460" name="TextBox 14"/>
          <p:cNvSpPr txBox="1">
            <a:spLocks noChangeArrowheads="1"/>
          </p:cNvSpPr>
          <p:nvPr/>
        </p:nvSpPr>
        <p:spPr bwMode="auto">
          <a:xfrm>
            <a:off x="4419600" y="5334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P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461" name="TextBox 15"/>
          <p:cNvSpPr txBox="1">
            <a:spLocks noChangeArrowheads="1"/>
          </p:cNvSpPr>
          <p:nvPr/>
        </p:nvSpPr>
        <p:spPr bwMode="auto">
          <a:xfrm>
            <a:off x="5715000" y="2895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L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953000" y="2667000"/>
            <a:ext cx="685800" cy="381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3" name="TextBox 18"/>
          <p:cNvSpPr txBox="1">
            <a:spLocks noChangeArrowheads="1"/>
          </p:cNvSpPr>
          <p:nvPr/>
        </p:nvSpPr>
        <p:spPr bwMode="auto">
          <a:xfrm>
            <a:off x="4724400" y="2286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N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953000" y="3124200"/>
            <a:ext cx="685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257800" y="2819400"/>
            <a:ext cx="76200" cy="266700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Заголовок 55"/>
          <p:cNvSpPr>
            <a:spLocks noGrp="1"/>
          </p:cNvSpPr>
          <p:nvPr>
            <p:ph type="title"/>
          </p:nvPr>
        </p:nvSpPr>
        <p:spPr>
          <a:xfrm>
            <a:off x="179388" y="0"/>
            <a:ext cx="7056437" cy="1752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sz="2200" b="1" dirty="0" smtClean="0"/>
              <a:t>Задача 3 (3 б.)   Неподалік від нашого селища пробиті дві шахтні </a:t>
            </a:r>
            <a:r>
              <a:rPr lang="uk-UA" sz="2200" b="1" dirty="0" err="1" smtClean="0"/>
              <a:t>скважини</a:t>
            </a:r>
            <a:r>
              <a:rPr lang="uk-UA" sz="2200" b="1" dirty="0" smtClean="0"/>
              <a:t> паралельно одна одній..Довжини </a:t>
            </a:r>
            <a:r>
              <a:rPr lang="uk-UA" sz="2200" b="1" dirty="0" err="1" smtClean="0"/>
              <a:t>скважин</a:t>
            </a:r>
            <a:r>
              <a:rPr lang="uk-UA" sz="2200" b="1" dirty="0" smtClean="0"/>
              <a:t> відносяться як 2:3. Кут між </a:t>
            </a:r>
            <a:r>
              <a:rPr lang="uk-UA" sz="2200" b="1" dirty="0" err="1" smtClean="0"/>
              <a:t>поверхньою</a:t>
            </a:r>
            <a:r>
              <a:rPr lang="uk-UA" sz="2200" b="1" dirty="0" smtClean="0"/>
              <a:t>  </a:t>
            </a:r>
            <a:r>
              <a:rPr lang="uk-UA" sz="2200" b="1" dirty="0" err="1" smtClean="0"/>
              <a:t>грунту</a:t>
            </a:r>
            <a:r>
              <a:rPr lang="uk-UA" sz="2200" b="1" dirty="0" smtClean="0"/>
              <a:t> та однією </a:t>
            </a:r>
            <a:r>
              <a:rPr lang="uk-UA" sz="2200" b="1" dirty="0" err="1" smtClean="0"/>
              <a:t>скважиною</a:t>
            </a:r>
            <a:r>
              <a:rPr lang="uk-UA" sz="2200" b="1" dirty="0" smtClean="0"/>
              <a:t> </a:t>
            </a:r>
            <a:r>
              <a:rPr lang="en-US" sz="2200" b="1" dirty="0" smtClean="0"/>
              <a:t>(</a:t>
            </a:r>
            <a:r>
              <a:rPr lang="uk-UA" sz="2200" b="1" dirty="0" smtClean="0">
                <a:sym typeface="Symbol"/>
              </a:rPr>
              <a:t></a:t>
            </a:r>
            <a:r>
              <a:rPr lang="en-US" sz="2200" b="1" dirty="0" smtClean="0"/>
              <a:t>NLF)</a:t>
            </a:r>
            <a:r>
              <a:rPr lang="uk-UA" sz="2200" b="1" dirty="0" smtClean="0"/>
              <a:t>дорівнює 135</a:t>
            </a:r>
            <a:r>
              <a:rPr lang="uk-UA" sz="2200" b="1" baseline="30000" dirty="0" smtClean="0"/>
              <a:t>0</a:t>
            </a:r>
            <a:r>
              <a:rPr lang="uk-UA" sz="2200" b="1" dirty="0" smtClean="0"/>
              <a:t>. Довжина  вентиляційного ствола (зеленого), що з</a:t>
            </a:r>
            <a:r>
              <a:rPr lang="en-US" sz="2200" b="1" dirty="0" smtClean="0"/>
              <a:t>`</a:t>
            </a:r>
            <a:r>
              <a:rPr lang="uk-UA" sz="2200" b="1" dirty="0" err="1" smtClean="0"/>
              <a:t>єднує</a:t>
            </a:r>
            <a:r>
              <a:rPr lang="uk-UA" sz="2200" b="1" dirty="0" smtClean="0"/>
              <a:t> середини відрізків </a:t>
            </a:r>
            <a:r>
              <a:rPr lang="en-US" sz="2200" b="1" dirty="0" smtClean="0"/>
              <a:t>PF </a:t>
            </a:r>
            <a:r>
              <a:rPr lang="uk-UA" sz="2200" b="1" dirty="0" smtClean="0"/>
              <a:t>і </a:t>
            </a:r>
            <a:r>
              <a:rPr lang="en-US" sz="2200" b="1" dirty="0" smtClean="0"/>
              <a:t>NL </a:t>
            </a:r>
            <a:r>
              <a:rPr lang="uk-UA" sz="2200" b="1" dirty="0" smtClean="0"/>
              <a:t>дорівнює1500 м. Знайти відстань між </a:t>
            </a:r>
            <a:r>
              <a:rPr lang="uk-UA" sz="2200" b="1" dirty="0" err="1" smtClean="0"/>
              <a:t>скважинами</a:t>
            </a:r>
            <a:r>
              <a:rPr lang="uk-UA" sz="2200" b="1" dirty="0" smtClean="0"/>
              <a:t>.</a:t>
            </a:r>
            <a:r>
              <a:rPr lang="ru-RU" sz="2200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Дата 2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11/25/2016</a:t>
            </a:r>
            <a:endParaRPr lang="en-US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57E33-20A8-4A47-B873-6B17E05D29F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9469" name="TextBox 33"/>
          <p:cNvSpPr txBox="1">
            <a:spLocks noChangeArrowheads="1"/>
          </p:cNvSpPr>
          <p:nvPr/>
        </p:nvSpPr>
        <p:spPr bwMode="auto">
          <a:xfrm>
            <a:off x="4572000" y="30480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Содержимое 3" descr="htmlconvd-6vEX1I_html_794a1e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2133600"/>
            <a:ext cx="8058150" cy="4411663"/>
          </a:xfrm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4876800" y="5486400"/>
            <a:ext cx="76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3" name="TextBox 13"/>
          <p:cNvSpPr txBox="1">
            <a:spLocks noChangeArrowheads="1"/>
          </p:cNvSpPr>
          <p:nvPr/>
        </p:nvSpPr>
        <p:spPr bwMode="auto">
          <a:xfrm>
            <a:off x="5715000" y="5334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F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484" name="TextBox 14"/>
          <p:cNvSpPr txBox="1">
            <a:spLocks noChangeArrowheads="1"/>
          </p:cNvSpPr>
          <p:nvPr/>
        </p:nvSpPr>
        <p:spPr bwMode="auto">
          <a:xfrm>
            <a:off x="4419600" y="5334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P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485" name="TextBox 15"/>
          <p:cNvSpPr txBox="1">
            <a:spLocks noChangeArrowheads="1"/>
          </p:cNvSpPr>
          <p:nvPr/>
        </p:nvSpPr>
        <p:spPr bwMode="auto">
          <a:xfrm>
            <a:off x="5715000" y="2895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L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953000" y="2667000"/>
            <a:ext cx="685800" cy="381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7" name="TextBox 18"/>
          <p:cNvSpPr txBox="1">
            <a:spLocks noChangeArrowheads="1"/>
          </p:cNvSpPr>
          <p:nvPr/>
        </p:nvSpPr>
        <p:spPr bwMode="auto">
          <a:xfrm>
            <a:off x="4724400" y="2286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N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953000" y="3124200"/>
            <a:ext cx="685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257800" y="2819400"/>
            <a:ext cx="76200" cy="266700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Заголовок 55"/>
          <p:cNvSpPr>
            <a:spLocks noGrp="1"/>
          </p:cNvSpPr>
          <p:nvPr>
            <p:ph type="title"/>
          </p:nvPr>
        </p:nvSpPr>
        <p:spPr>
          <a:xfrm>
            <a:off x="-152400" y="1196975"/>
            <a:ext cx="7532688" cy="12414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uk-UA" sz="2700" b="1" dirty="0" smtClean="0"/>
              <a:t> Відповідь: Необхідно скласти та </a:t>
            </a:r>
            <a:r>
              <a:rPr lang="uk-UA" sz="2700" b="1" dirty="0" err="1" smtClean="0"/>
              <a:t>розв</a:t>
            </a:r>
            <a:r>
              <a:rPr lang="en-US" sz="2700" b="1" dirty="0" smtClean="0"/>
              <a:t>`</a:t>
            </a:r>
            <a:r>
              <a:rPr lang="uk-UA" sz="2700" b="1" dirty="0" err="1" smtClean="0"/>
              <a:t>язати</a:t>
            </a:r>
            <a:r>
              <a:rPr lang="uk-UA" sz="2700" b="1" dirty="0" smtClean="0"/>
              <a:t> рівняння -2х+3х=3000; х=600; </a:t>
            </a:r>
            <a:r>
              <a:rPr lang="en-US" sz="2700" b="1" dirty="0" smtClean="0"/>
              <a:t>NP = 1800</a:t>
            </a:r>
            <a:r>
              <a:rPr lang="uk-UA" sz="2700" b="1" dirty="0" smtClean="0"/>
              <a:t>м; </a:t>
            </a:r>
            <a:r>
              <a:rPr lang="en-US" sz="2700" b="1" dirty="0" smtClean="0"/>
              <a:t>FL = 1200</a:t>
            </a:r>
            <a:r>
              <a:rPr lang="uk-UA" sz="2700" b="1" dirty="0" smtClean="0"/>
              <a:t>м;Відстань між </a:t>
            </a:r>
            <a:r>
              <a:rPr lang="uk-UA" sz="2700" b="1" dirty="0" err="1" smtClean="0"/>
              <a:t>скважинами</a:t>
            </a:r>
            <a:r>
              <a:rPr lang="uk-UA" sz="2700" b="1" dirty="0" smtClean="0"/>
              <a:t> </a:t>
            </a:r>
            <a:r>
              <a:rPr lang="en-US" sz="2700" b="1" dirty="0" smtClean="0"/>
              <a:t>PF= LM</a:t>
            </a:r>
            <a:r>
              <a:rPr lang="uk-UA" sz="2700" b="1" dirty="0" smtClean="0"/>
              <a:t>;Δ </a:t>
            </a:r>
            <a:r>
              <a:rPr lang="en-US" sz="2700" b="1" dirty="0" smtClean="0"/>
              <a:t>LMN </a:t>
            </a:r>
            <a:r>
              <a:rPr lang="uk-UA" sz="2700" b="1" dirty="0" smtClean="0"/>
              <a:t>– прямокутній і  </a:t>
            </a:r>
            <a:r>
              <a:rPr lang="uk-UA" sz="2700" b="1" dirty="0" err="1" smtClean="0"/>
              <a:t>рівнобедренний</a:t>
            </a:r>
            <a:r>
              <a:rPr lang="uk-UA" sz="2700" b="1" dirty="0" smtClean="0"/>
              <a:t>, бо </a:t>
            </a:r>
            <a:r>
              <a:rPr lang="uk-UA" sz="2700" b="1" dirty="0" smtClean="0">
                <a:sym typeface="Symbol"/>
              </a:rPr>
              <a:t></a:t>
            </a:r>
            <a:r>
              <a:rPr lang="en-US" sz="2700" b="1" dirty="0" smtClean="0"/>
              <a:t>LNM=</a:t>
            </a:r>
            <a:r>
              <a:rPr lang="uk-UA" sz="2700" b="1" dirty="0" smtClean="0">
                <a:sym typeface="Symbol"/>
              </a:rPr>
              <a:t></a:t>
            </a:r>
            <a:r>
              <a:rPr lang="en-US" sz="2700" b="1" dirty="0" smtClean="0"/>
              <a:t>NLM =180</a:t>
            </a:r>
            <a:r>
              <a:rPr lang="en-US" sz="2700" b="1" baseline="30000" dirty="0" smtClean="0"/>
              <a:t>0</a:t>
            </a:r>
            <a:r>
              <a:rPr lang="en-US" sz="2700" b="1" dirty="0" smtClean="0"/>
              <a:t> - 135</a:t>
            </a:r>
            <a:r>
              <a:rPr lang="en-US" sz="2700" b="1" baseline="30000" dirty="0" smtClean="0"/>
              <a:t>0 </a:t>
            </a:r>
            <a:r>
              <a:rPr lang="en-US" sz="2700" b="1" dirty="0" smtClean="0"/>
              <a:t>= 45</a:t>
            </a:r>
            <a:r>
              <a:rPr lang="en-US" sz="2700" b="1" baseline="30000" dirty="0" smtClean="0"/>
              <a:t>0 </a:t>
            </a:r>
            <a:r>
              <a:rPr lang="uk-UA" sz="2700" b="1" baseline="30000" dirty="0" smtClean="0"/>
              <a:t>, </a:t>
            </a:r>
            <a:r>
              <a:rPr lang="uk-UA" sz="2700" b="1" dirty="0" smtClean="0"/>
              <a:t>значить </a:t>
            </a:r>
            <a:r>
              <a:rPr lang="en-US" sz="2700" b="1" dirty="0" smtClean="0"/>
              <a:t>MN=ML=1800 -1200=600</a:t>
            </a:r>
            <a:r>
              <a:rPr lang="uk-UA" sz="2700" b="1" dirty="0" smtClean="0"/>
              <a:t>м</a:t>
            </a:r>
            <a:r>
              <a:rPr lang="uk-UA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Дата 2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11/25/2016</a:t>
            </a:r>
            <a:endParaRPr lang="en-US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653D-1D14-4075-B1E4-712F4016112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0493" name="TextBox 33"/>
          <p:cNvSpPr txBox="1">
            <a:spLocks noChangeArrowheads="1"/>
          </p:cNvSpPr>
          <p:nvPr/>
        </p:nvSpPr>
        <p:spPr bwMode="auto">
          <a:xfrm>
            <a:off x="4572000" y="30480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Содержимое 3" descr="htmlconvd-6vEX1I_html_794a1e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600200"/>
            <a:ext cx="8058150" cy="4411663"/>
          </a:xfrm>
        </p:spPr>
      </p:pic>
      <p:cxnSp>
        <p:nvCxnSpPr>
          <p:cNvPr id="10" name="Прямая соединительная линия 9"/>
          <p:cNvCxnSpPr/>
          <p:nvPr/>
        </p:nvCxnSpPr>
        <p:spPr>
          <a:xfrm flipH="1">
            <a:off x="4724400" y="2590800"/>
            <a:ext cx="914400" cy="2819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876800" y="4953000"/>
            <a:ext cx="76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8" name="TextBox 13"/>
          <p:cNvSpPr txBox="1">
            <a:spLocks noChangeArrowheads="1"/>
          </p:cNvSpPr>
          <p:nvPr/>
        </p:nvSpPr>
        <p:spPr bwMode="auto">
          <a:xfrm>
            <a:off x="5638800" y="4876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F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509" name="TextBox 14"/>
          <p:cNvSpPr txBox="1">
            <a:spLocks noChangeArrowheads="1"/>
          </p:cNvSpPr>
          <p:nvPr/>
        </p:nvSpPr>
        <p:spPr bwMode="auto">
          <a:xfrm>
            <a:off x="4495800" y="4572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P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510" name="TextBox 15"/>
          <p:cNvSpPr txBox="1">
            <a:spLocks noChangeArrowheads="1"/>
          </p:cNvSpPr>
          <p:nvPr/>
        </p:nvSpPr>
        <p:spPr bwMode="auto">
          <a:xfrm>
            <a:off x="5638800" y="2133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L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343400" y="1828800"/>
            <a:ext cx="1295400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18"/>
          <p:cNvSpPr txBox="1">
            <a:spLocks noChangeArrowheads="1"/>
          </p:cNvSpPr>
          <p:nvPr/>
        </p:nvSpPr>
        <p:spPr bwMode="auto">
          <a:xfrm>
            <a:off x="4724400" y="1752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N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800600" y="3200400"/>
            <a:ext cx="2286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257800" y="3581400"/>
            <a:ext cx="15240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5" name="TextBox 32"/>
          <p:cNvSpPr txBox="1">
            <a:spLocks noChangeArrowheads="1"/>
          </p:cNvSpPr>
          <p:nvPr/>
        </p:nvSpPr>
        <p:spPr bwMode="auto">
          <a:xfrm>
            <a:off x="4038600" y="17526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solidFill>
                  <a:srgbClr val="FF0000"/>
                </a:solidFill>
                <a:latin typeface="Calibri" pitchFamily="34" charset="0"/>
              </a:rPr>
              <a:t>К</a:t>
            </a:r>
            <a:endParaRPr lang="ru-RU" sz="2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516" name="TextBox 37"/>
          <p:cNvSpPr txBox="1">
            <a:spLocks noChangeArrowheads="1"/>
          </p:cNvSpPr>
          <p:nvPr/>
        </p:nvSpPr>
        <p:spPr bwMode="auto">
          <a:xfrm>
            <a:off x="4648200" y="5334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4876800" y="2209800"/>
            <a:ext cx="76200" cy="3124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Заголовок 55"/>
          <p:cNvSpPr>
            <a:spLocks noGrp="1"/>
          </p:cNvSpPr>
          <p:nvPr>
            <p:ph type="title"/>
          </p:nvPr>
        </p:nvSpPr>
        <p:spPr>
          <a:xfrm>
            <a:off x="468313" y="476250"/>
            <a:ext cx="6705600" cy="14859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700" b="1" dirty="0" smtClean="0"/>
              <a:t>№4 (1 б.) Кут  L прямокутного трикутника PFL, що утворився між  двома  шахтними </a:t>
            </a:r>
            <a:r>
              <a:rPr lang="uk-UA" sz="2700" b="1" dirty="0" err="1" smtClean="0"/>
              <a:t>скважинами</a:t>
            </a:r>
            <a:r>
              <a:rPr lang="uk-UA" sz="2700" b="1" dirty="0" smtClean="0"/>
              <a:t>,  дорівнює  30°. Знайдіть  відстань між </a:t>
            </a:r>
            <a:r>
              <a:rPr lang="uk-UA" sz="2700" b="1" dirty="0" err="1" smtClean="0"/>
              <a:t>скважинами-</a:t>
            </a:r>
            <a:r>
              <a:rPr lang="uk-UA" sz="2700" b="1" dirty="0" smtClean="0"/>
              <a:t> PF, якщо PL = 16 км.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2" name="Дата 2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11/25/2016</a:t>
            </a:r>
            <a:endParaRPr lang="en-US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3C397-9745-4BBC-BA49-0FF550CBD8E4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750</Words>
  <Application>Microsoft Office PowerPoint</Application>
  <PresentationFormat>Экран (4:3)</PresentationFormat>
  <Paragraphs>145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Calibri</vt:lpstr>
      <vt:lpstr>Arial</vt:lpstr>
      <vt:lpstr>Times New Roman</vt:lpstr>
      <vt:lpstr>Monotype Corsiva</vt:lpstr>
      <vt:lpstr>Symbol</vt:lpstr>
      <vt:lpstr>Century Schoolbook</vt:lpstr>
      <vt:lpstr>Тема Office</vt:lpstr>
      <vt:lpstr>Слайд 1</vt:lpstr>
      <vt:lpstr>Мета уроку </vt:lpstr>
      <vt:lpstr>Урок-захист проектної роботи з геометрі у 8 класі</vt:lpstr>
      <vt:lpstr>КРОСВОРД «Геометрія» </vt:lpstr>
      <vt:lpstr>Девіз уроку</vt:lpstr>
      <vt:lpstr>Задачі</vt:lpstr>
      <vt:lpstr>  Задача 3 (3 б.)   Неподалік від нашого селища пробиті дві шахтні скважини паралельно одна одній..Довжини скважин відносяться як 2:3. Кут між поверхньою  грунту та однією скважиною (NLF)дорівнює 1350. Довжина  вентиляційного ствола (зеленого), що з`єднує середини відрізків PF і NL дорівнює1500 м. Знайти відстань між скважинами.  </vt:lpstr>
      <vt:lpstr>  Відповідь: Необхідно скласти та розв`язати рівняння -2х+3х=3000; х=600; NP = 1800м; FL = 1200м;Відстань між скважинами PF= LM;Δ LMN – прямокутній і  рівнобедренний, бо LNM=NLM =1800 - 1350 = 450 , значить MN=ML=1800 -1200=600м.   </vt:lpstr>
      <vt:lpstr>№4 (1 б.) Кут  L прямокутного трикутника PFL, що утворився між  двома  шахтними скважинами,  дорівнює  30°. Знайдіть  відстань між скважинами- PF, якщо PL = 16 км. </vt:lpstr>
      <vt:lpstr>№4 (1 б.) Відповідь: У прямокутного трикутника з кутом 30 катет, протилежний цьому куту, дорівнює половині гіпотенузи. Тому PF = 16 : 2 = 8 км.  </vt:lpstr>
      <vt:lpstr>Задача 5 (2 б.) Кут PNL, що утворився між шахтною скважиною та поверхньою грунта, дорівнює 72°. Знайдіть кут PLF між меншою скважиною та вентиляційним стволом, якщо PF відстань між скважинами. </vt:lpstr>
      <vt:lpstr>Задача 5 (2 б.) Відповідь:  У рівнобедреного трикутника кути при основі рівні, тому, щоб знайти кут при вершині, потрібно застосувати теорему про суму кутів трикутника. Маємо 180 - 72 - 72 =  36. Кут LPF = 90 -36=54.  PLF=36  . </vt:lpstr>
      <vt:lpstr>Задача 6 (3 б.) Дано: KNP = 130°. Знайти 1.  </vt:lpstr>
      <vt:lpstr>Задача 6 (3 б.) Відповідь:  KNP  є зовнішнім кутом для PNL, тому N = 180 - 130 = 50. PNL – рівнобедрений, тому L = 50, оскільки  L і  N – кути при основі.  LPN= 1800 - 1000 = 800.  LPN і 1 – вертикальні кути, отже  1 = LPN = 80.  .  </vt:lpstr>
      <vt:lpstr>Задача 7 (2 б.)Кут між довшим шурфом і грунтом дорівнює 600.Відстань між шурфами на поверхні землі дорівнює більшому шурфу та становить 2000м. Знайти довжину меншого шурфа.</vt:lpstr>
      <vt:lpstr>Відповідь: АВСД -  прямокутня трапеція.Треба провести висоту СК. СКД – прямокут., з кутами 600 та300. КД=1/2СД =1000м. Тоді СВ=2000 – 1000 = 1000 м – менший шурф. 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2014-07-09T08:33:20Z</dcterms:created>
  <dcterms:modified xsi:type="dcterms:W3CDTF">2016-12-05T11:57:29Z</dcterms:modified>
</cp:coreProperties>
</file>